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9" r:id="rId2"/>
    <p:sldId id="260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9144000" cy="5143500" type="screen16x9"/>
  <p:notesSz cx="6858000" cy="9144000"/>
  <p:embeddedFontLst>
    <p:embeddedFont>
      <p:font typeface="Exo 2" panose="02010600030101010101" charset="0"/>
      <p:regular r:id="rId27"/>
      <p:bold r:id="rId28"/>
      <p:italic r:id="rId29"/>
      <p:boldItalic r:id="rId30"/>
    </p:embeddedFont>
    <p:embeddedFont>
      <p:font typeface="Exo 2 Light" panose="02010600030101010101" charset="0"/>
      <p:regular r:id="rId31"/>
      <p:bold r:id="rId32"/>
      <p:italic r:id="rId33"/>
      <p:boldItalic r:id="rId34"/>
    </p:embeddedFont>
    <p:embeddedFont>
      <p:font typeface="Fira Sans Extra Condensed Medium" panose="02010600030101010101" charset="0"/>
      <p:regular r:id="rId35"/>
      <p:bold r:id="rId36"/>
      <p:italic r:id="rId37"/>
      <p:boldItalic r:id="rId38"/>
    </p:embeddedFont>
    <p:embeddedFont>
      <p:font typeface="Nunito Light" pitchFamily="2" charset="0"/>
      <p:regular r:id="rId39"/>
      <p:italic r:id="rId40"/>
    </p:embeddedFont>
    <p:embeddedFont>
      <p:font typeface="Roboto Condensed" panose="02000000000000000000" pitchFamily="2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PTxhEPdxuWEBLWVAUCBEqKpgq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a5b2cf91d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7a5b2cf91d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a5b2cf91d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17a5b2cf91d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a5b2cf91d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7a5b2cf91d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a5b2cf91d_1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7a5b2cf91d_1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a5b2cf91d_7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17a5b2cf91d_7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a5b2cf91d_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7a5b2cf91d_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7a5b2cf91d_1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7a5b2cf91d_1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7a5b2cf91d_1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7a5b2cf91d_1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a5b2cf91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17a5b2cf91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a5b2cf91d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17a5b2cf91d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7cc7e04b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7cc7e04b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a5b2cf91d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7a5b2cf91d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7a5b2cf91d_8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17a5b2cf91d_8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7a5b2cf91d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17a5b2cf91d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7a5b2cf91d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17a5b2cf91d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a5b2cf91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17a5b2cf91d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7a5b2cf91d_1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17a5b2cf91d_1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a5b2cf91d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7a5b2cf91d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a5b2cf91d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7a5b2cf91d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a5b2cf91d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17a5b2cf91d_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a5b2cf91d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7a5b2cf91d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a5b2cf91d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17a5b2cf91d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a5b2cf91d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7a5b2cf91d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5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56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56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56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56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6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56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" name="Google Shape;83;p56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6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57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57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57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57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59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6" name="Google Shape;96;p59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60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60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60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60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60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60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5" name="Google Shape;105;p60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60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1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2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62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2" name="Google Shape;112;p62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5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65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0" name="Google Shape;120;p65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7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67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7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 i="0" u="none" strike="noStrike" cap="non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 i="0" u="none" strike="noStrike" cap="non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 i="0" u="none" strike="noStrike" cap="non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8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9" name="Google Shape;129;p68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" name="Google Shape;130;p68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3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73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4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74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6" name="Google Shape;46;p51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3"/>
          <p:cNvSpPr txBox="1">
            <a:spLocks noGrp="1"/>
          </p:cNvSpPr>
          <p:nvPr>
            <p:ph type="title" idx="2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title" idx="3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title" idx="5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4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4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54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4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" name="Google Shape;66;p54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a5b2cf91d_3_25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Android Game</a:t>
            </a:r>
            <a:endParaRPr>
              <a:solidFill>
                <a:schemeClr val="hlink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Unimelb H1 Hopper</a:t>
            </a:r>
            <a:endParaRPr/>
          </a:p>
        </p:txBody>
      </p:sp>
      <p:sp>
        <p:nvSpPr>
          <p:cNvPr id="183" name="Google Shape;183;g17a5b2cf91d_3_25"/>
          <p:cNvSpPr txBox="1">
            <a:spLocks noGrp="1"/>
          </p:cNvSpPr>
          <p:nvPr>
            <p:ph type="subTitle" idx="1"/>
          </p:nvPr>
        </p:nvSpPr>
        <p:spPr>
          <a:xfrm>
            <a:off x="4656519" y="5143500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cxnSp>
        <p:nvCxnSpPr>
          <p:cNvPr id="184" name="Google Shape;184;g17a5b2cf91d_3_25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a5b2cf91d_3_1"/>
          <p:cNvSpPr txBox="1">
            <a:spLocks noGrp="1"/>
          </p:cNvSpPr>
          <p:nvPr>
            <p:ph type="ctrTitle"/>
          </p:nvPr>
        </p:nvSpPr>
        <p:spPr>
          <a:xfrm>
            <a:off x="8486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Firebase</a:t>
            </a:r>
            <a:endParaRPr/>
          </a:p>
        </p:txBody>
      </p:sp>
      <p:sp>
        <p:nvSpPr>
          <p:cNvPr id="267" name="Google Shape;267;g17a5b2cf91d_3_1"/>
          <p:cNvSpPr txBox="1">
            <a:spLocks noGrp="1"/>
          </p:cNvSpPr>
          <p:nvPr>
            <p:ph type="body" idx="1"/>
          </p:nvPr>
        </p:nvSpPr>
        <p:spPr>
          <a:xfrm>
            <a:off x="572625" y="1017825"/>
            <a:ext cx="59976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 </a:t>
            </a:r>
            <a:r>
              <a:rPr lang="en" sz="1800">
                <a:solidFill>
                  <a:srgbClr val="202124"/>
                </a:solidFill>
                <a:latin typeface="Exo 2"/>
                <a:ea typeface="Exo 2"/>
                <a:cs typeface="Exo 2"/>
                <a:sym typeface="Exo 2"/>
              </a:rPr>
              <a:t>Realtime Database: Cloud storage and host online. </a:t>
            </a:r>
            <a:endParaRPr sz="1800">
              <a:solidFill>
                <a:srgbClr val="202124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202124"/>
                </a:solidFill>
                <a:latin typeface="Exo 2"/>
                <a:ea typeface="Exo 2"/>
                <a:cs typeface="Exo 2"/>
                <a:sym typeface="Exo 2"/>
              </a:rPr>
              <a:t>  Data is stored as JSON in Realtime to every users. </a:t>
            </a:r>
            <a:endParaRPr sz="1800">
              <a:solidFill>
                <a:srgbClr val="202124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202124"/>
                </a:solidFill>
                <a:latin typeface="Exo 2"/>
                <a:ea typeface="Exo 2"/>
                <a:cs typeface="Exo 2"/>
                <a:sym typeface="Exo 2"/>
              </a:rPr>
              <a:t>  Easy connection with the app by the tools of android studio.</a:t>
            </a:r>
            <a:endParaRPr sz="1800">
              <a:solidFill>
                <a:srgbClr val="202124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202124"/>
                </a:solidFill>
                <a:latin typeface="Exo 2"/>
                <a:ea typeface="Exo 2"/>
                <a:cs typeface="Exo 2"/>
                <a:sym typeface="Exo 2"/>
              </a:rPr>
              <a:t>  All users can share the data instance and automatically.</a:t>
            </a:r>
            <a:endParaRPr sz="1800">
              <a:solidFill>
                <a:srgbClr val="202124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68" name="Google Shape;268;g17a5b2cf91d_3_1"/>
          <p:cNvPicPr preferRelativeResize="0"/>
          <p:nvPr/>
        </p:nvPicPr>
        <p:blipFill rotWithShape="1">
          <a:blip r:embed="rId3">
            <a:alphaModFix/>
          </a:blip>
          <a:srcRect r="6585"/>
          <a:stretch/>
        </p:blipFill>
        <p:spPr>
          <a:xfrm>
            <a:off x="6570225" y="860500"/>
            <a:ext cx="2319499" cy="3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a5b2cf91d_12_0"/>
          <p:cNvSpPr txBox="1">
            <a:spLocks noGrp="1"/>
          </p:cNvSpPr>
          <p:nvPr>
            <p:ph type="body" idx="1"/>
          </p:nvPr>
        </p:nvSpPr>
        <p:spPr>
          <a:xfrm>
            <a:off x="496300" y="1017825"/>
            <a:ext cx="58929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For the sign up page, when a user clicks the “sign up” button: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We check the confirmed password(SHA256 encryption)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We check the username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If the username haven’t used, the database will update.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All of the scores of the user will be set to “0”.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 message about if it is successful.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4" name="Google Shape;274;g17a5b2cf91d_12_0"/>
          <p:cNvSpPr txBox="1">
            <a:spLocks noGrp="1"/>
          </p:cNvSpPr>
          <p:nvPr>
            <p:ph type="ctrTitle"/>
          </p:nvPr>
        </p:nvSpPr>
        <p:spPr>
          <a:xfrm>
            <a:off x="837301" y="36412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Sign Up</a:t>
            </a:r>
            <a:endParaRPr/>
          </a:p>
        </p:txBody>
      </p:sp>
      <p:pic>
        <p:nvPicPr>
          <p:cNvPr id="275" name="Google Shape;275;g17a5b2cf91d_1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816" y="246888"/>
            <a:ext cx="2377440" cy="464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a5b2cf91d_12_15"/>
          <p:cNvSpPr txBox="1">
            <a:spLocks noGrp="1"/>
          </p:cNvSpPr>
          <p:nvPr>
            <p:ph type="body" idx="1"/>
          </p:nvPr>
        </p:nvSpPr>
        <p:spPr>
          <a:xfrm>
            <a:off x="512350" y="1017825"/>
            <a:ext cx="55956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For sign up page, when a user clicks the “sign in” button: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We check the username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We check the password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If true, login and turn to next page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log out with clicking the log out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1" name="Google Shape;281;g17a5b2cf91d_12_15"/>
          <p:cNvSpPr txBox="1">
            <a:spLocks noGrp="1"/>
          </p:cNvSpPr>
          <p:nvPr>
            <p:ph type="ctrTitle"/>
          </p:nvPr>
        </p:nvSpPr>
        <p:spPr>
          <a:xfrm>
            <a:off x="893651" y="36412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Sign In</a:t>
            </a:r>
            <a:endParaRPr/>
          </a:p>
        </p:txBody>
      </p:sp>
      <p:pic>
        <p:nvPicPr>
          <p:cNvPr id="282" name="Google Shape;282;g17a5b2cf91d_1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959" y="303025"/>
            <a:ext cx="2324916" cy="45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a5b2cf91d_7_49"/>
          <p:cNvSpPr txBox="1">
            <a:spLocks noGrp="1"/>
          </p:cNvSpPr>
          <p:nvPr>
            <p:ph type="body" idx="1"/>
          </p:nvPr>
        </p:nvSpPr>
        <p:spPr>
          <a:xfrm>
            <a:off x="133425" y="1144200"/>
            <a:ext cx="66087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We use an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accelerometer 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and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magnetometer 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to detect the device’s real-time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orientation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. 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The user can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shoot bullets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to kill the monster.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8" name="Google Shape;288;g17a5b2cf91d_7_49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hlink"/>
                </a:solidFill>
              </a:rPr>
              <a:t>Game Playing</a:t>
            </a:r>
            <a:endParaRPr/>
          </a:p>
        </p:txBody>
      </p:sp>
      <p:pic>
        <p:nvPicPr>
          <p:cNvPr id="289" name="Google Shape;289;g17a5b2cf91d_7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375" y="251113"/>
            <a:ext cx="2374425" cy="46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7a5b2cf91d_7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375" y="251125"/>
            <a:ext cx="2374425" cy="46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a5b2cf91d_7_43"/>
          <p:cNvSpPr txBox="1">
            <a:spLocks noGrp="1"/>
          </p:cNvSpPr>
          <p:nvPr>
            <p:ph type="body" idx="1"/>
          </p:nvPr>
        </p:nvSpPr>
        <p:spPr>
          <a:xfrm>
            <a:off x="133425" y="1144200"/>
            <a:ext cx="66087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Users can use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tools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. 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To finish the game, the user must kill the monster and reach the destination.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6" name="Google Shape;296;g17a5b2cf91d_7_43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Game Playing</a:t>
            </a:r>
            <a:endParaRPr/>
          </a:p>
        </p:txBody>
      </p:sp>
      <p:pic>
        <p:nvPicPr>
          <p:cNvPr id="297" name="Google Shape;297;g17a5b2cf91d_7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375" y="251113"/>
            <a:ext cx="2374425" cy="46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7a5b2cf91d_7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375" y="251125"/>
            <a:ext cx="2374425" cy="46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a5b2cf91d_13_1"/>
          <p:cNvSpPr txBox="1">
            <a:spLocks noGrp="1"/>
          </p:cNvSpPr>
          <p:nvPr>
            <p:ph type="body" idx="1"/>
          </p:nvPr>
        </p:nvSpPr>
        <p:spPr>
          <a:xfrm>
            <a:off x="152400" y="1144225"/>
            <a:ext cx="8839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Monsters in the game are </a:t>
            </a:r>
            <a:r>
              <a:rPr lang="en"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assignments</a:t>
            </a: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"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quizzes</a:t>
            </a: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"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tests</a:t>
            </a: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and </a:t>
            </a:r>
            <a:r>
              <a:rPr lang="en"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exams</a:t>
            </a: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When users kill these monsters in the game, they will gain </a:t>
            </a:r>
            <a:r>
              <a:rPr lang="en"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confidence</a:t>
            </a: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</p:txBody>
      </p:sp>
      <p:sp>
        <p:nvSpPr>
          <p:cNvPr id="304" name="Google Shape;304;g17a5b2cf91d_13_1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Monsters in Game</a:t>
            </a:r>
            <a:endParaRPr/>
          </a:p>
        </p:txBody>
      </p:sp>
      <p:pic>
        <p:nvPicPr>
          <p:cNvPr id="305" name="Google Shape;305;g17a5b2cf91d_1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2800"/>
            <a:ext cx="8839199" cy="2068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7a5b2cf91d_12_10"/>
          <p:cNvSpPr txBox="1">
            <a:spLocks noGrp="1"/>
          </p:cNvSpPr>
          <p:nvPr>
            <p:ph type="body" idx="1"/>
          </p:nvPr>
        </p:nvSpPr>
        <p:spPr>
          <a:xfrm>
            <a:off x="688050" y="1144200"/>
            <a:ext cx="58017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The score page will show the score of the whole subject.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The firebase stores the data related to monsters appeared in each week.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Including types, positions, and values(scores)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The score is update after finishing one game.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The same grade scale as unimelb. 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User never fail for their subjects.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Get a “H1” grade for this subject after finishing all the 12 weeks.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7a5b2cf91d_12_10"/>
          <p:cNvSpPr txBox="1">
            <a:spLocks noGrp="1"/>
          </p:cNvSpPr>
          <p:nvPr>
            <p:ph type="ctrTitle"/>
          </p:nvPr>
        </p:nvSpPr>
        <p:spPr>
          <a:xfrm>
            <a:off x="1105050" y="352850"/>
            <a:ext cx="5384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pic>
        <p:nvPicPr>
          <p:cNvPr id="312" name="Google Shape;312;g17a5b2cf91d_12_10"/>
          <p:cNvPicPr preferRelativeResize="0"/>
          <p:nvPr/>
        </p:nvPicPr>
        <p:blipFill rotWithShape="1">
          <a:blip r:embed="rId3">
            <a:alphaModFix/>
          </a:blip>
          <a:srcRect t="3540"/>
          <a:stretch/>
        </p:blipFill>
        <p:spPr>
          <a:xfrm>
            <a:off x="6528816" y="246888"/>
            <a:ext cx="2377440" cy="464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7a5b2cf91d_2_0"/>
          <p:cNvSpPr txBox="1">
            <a:spLocks noGrp="1"/>
          </p:cNvSpPr>
          <p:nvPr>
            <p:ph type="body" idx="1"/>
          </p:nvPr>
        </p:nvSpPr>
        <p:spPr>
          <a:xfrm>
            <a:off x="133425" y="1144200"/>
            <a:ext cx="66087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Two components: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Tool Box Selection (Top)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and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Selected Tool Box (Bottom)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Three game tools: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Copter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Rocket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Bomb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Game tools refresh mechanism: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Reset tool 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        quantity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Using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AlarmManager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and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BroadcastReceiver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for Game tools refresh mechanism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Validation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: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No duplicate items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and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Cannot choose game tools with 0 quantity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8" name="Google Shape;318;g17a5b2cf91d_2_0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Game Tools</a:t>
            </a:r>
            <a:endParaRPr/>
          </a:p>
        </p:txBody>
      </p:sp>
      <p:pic>
        <p:nvPicPr>
          <p:cNvPr id="319" name="Google Shape;319;g17a5b2cf91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816" y="246888"/>
            <a:ext cx="2377439" cy="464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a5b2cf91d_8_6"/>
          <p:cNvSpPr txBox="1">
            <a:spLocks noGrp="1"/>
          </p:cNvSpPr>
          <p:nvPr>
            <p:ph type="body" idx="1"/>
          </p:nvPr>
        </p:nvSpPr>
        <p:spPr>
          <a:xfrm>
            <a:off x="133425" y="1144200"/>
            <a:ext cx="62637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If the user is logged in, user needs to select the subject and week before entering the game level.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25" name="Google Shape;325;g17a5b2cf91d_8_6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Select Levels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7cc7e04b3c_0_0"/>
          <p:cNvSpPr txBox="1">
            <a:spLocks noGrp="1"/>
          </p:cNvSpPr>
          <p:nvPr>
            <p:ph type="body" idx="1"/>
          </p:nvPr>
        </p:nvSpPr>
        <p:spPr>
          <a:xfrm>
            <a:off x="1256925" y="1191875"/>
            <a:ext cx="62976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The subject can be selected in this game and all the information about levels include monsters and layout are obtained from the Firebase database.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This way, when we update the content of the application in the future, we will not need to release a new version of the application. Once the database is updated, the content of the application will be changed accordingly. 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1" name="Google Shape;331;g17cc7e04b3c_0_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Improvements Adaptable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7a5b2cf91d_3_62"/>
          <p:cNvSpPr txBox="1">
            <a:spLocks noGrp="1"/>
          </p:cNvSpPr>
          <p:nvPr>
            <p:ph type="body" idx="1"/>
          </p:nvPr>
        </p:nvSpPr>
        <p:spPr>
          <a:xfrm>
            <a:off x="1267650" y="1017825"/>
            <a:ext cx="66087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Introduction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0" name="Google Shape;190;g17a5b2cf91d_3_62"/>
          <p:cNvSpPr txBox="1">
            <a:spLocks noGrp="1"/>
          </p:cNvSpPr>
          <p:nvPr>
            <p:ph type="ctrTitle"/>
          </p:nvPr>
        </p:nvSpPr>
        <p:spPr>
          <a:xfrm>
            <a:off x="1886326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1" name="Google Shape;191;g17a5b2cf91d_3_62"/>
          <p:cNvSpPr txBox="1"/>
          <p:nvPr/>
        </p:nvSpPr>
        <p:spPr>
          <a:xfrm>
            <a:off x="2189425" y="1170272"/>
            <a:ext cx="5556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Background and Motivation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The goal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The inspiration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g17a5b2cf91d_3_62"/>
          <p:cNvSpPr txBox="1"/>
          <p:nvPr/>
        </p:nvSpPr>
        <p:spPr>
          <a:xfrm>
            <a:off x="2189425" y="2228950"/>
            <a:ext cx="5556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Automatic language choosing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Light mode switching (light sensor)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Firebase for accessing data via internet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Game play (accelerometer, magnetometer)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g17a5b2cf91d_3_62"/>
          <p:cNvSpPr txBox="1">
            <a:spLocks noGrp="1"/>
          </p:cNvSpPr>
          <p:nvPr>
            <p:ph type="body" idx="1"/>
          </p:nvPr>
        </p:nvSpPr>
        <p:spPr>
          <a:xfrm>
            <a:off x="1267650" y="2115825"/>
            <a:ext cx="66087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Demo and Techniques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4" name="Google Shape;194;g17a5b2cf91d_3_62"/>
          <p:cNvSpPr txBox="1">
            <a:spLocks noGrp="1"/>
          </p:cNvSpPr>
          <p:nvPr>
            <p:ph type="body" idx="1"/>
          </p:nvPr>
        </p:nvSpPr>
        <p:spPr>
          <a:xfrm>
            <a:off x="1267650" y="3403000"/>
            <a:ext cx="66087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Evaluation and Future Directions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5" name="Google Shape;195;g17a5b2cf91d_3_62"/>
          <p:cNvSpPr txBox="1"/>
          <p:nvPr/>
        </p:nvSpPr>
        <p:spPr>
          <a:xfrm>
            <a:off x="2189425" y="3554250"/>
            <a:ext cx="5556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Survey for evaluation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Further improvements can be made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7a5b2cf91d_8_13"/>
          <p:cNvSpPr txBox="1">
            <a:spLocks noGrp="1"/>
          </p:cNvSpPr>
          <p:nvPr>
            <p:ph type="body" idx="1"/>
          </p:nvPr>
        </p:nvSpPr>
        <p:spPr>
          <a:xfrm>
            <a:off x="133425" y="1144200"/>
            <a:ext cx="62316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If the user is not logged in, they can only directly enter the trial level to play.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7" name="Google Shape;337;g17a5b2cf91d_8_13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Play Directly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7a5b2cf91d_16_0"/>
          <p:cNvSpPr txBox="1">
            <a:spLocks noGrp="1"/>
          </p:cNvSpPr>
          <p:nvPr>
            <p:ph type="ctrTitle"/>
          </p:nvPr>
        </p:nvSpPr>
        <p:spPr>
          <a:xfrm flipH="1">
            <a:off x="1147575" y="3244075"/>
            <a:ext cx="77667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Evaluations and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343" name="Google Shape;343;g17a5b2cf91d_16_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44" name="Google Shape;344;g17a5b2cf91d_16_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a5b2cf91d_3_55"/>
          <p:cNvSpPr txBox="1">
            <a:spLocks noGrp="1"/>
          </p:cNvSpPr>
          <p:nvPr>
            <p:ph type="ctrTitle"/>
          </p:nvPr>
        </p:nvSpPr>
        <p:spPr>
          <a:xfrm>
            <a:off x="1886326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Survey</a:t>
            </a:r>
            <a:endParaRPr/>
          </a:p>
        </p:txBody>
      </p:sp>
      <p:pic>
        <p:nvPicPr>
          <p:cNvPr id="350" name="Google Shape;350;g17a5b2cf91d_3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50" y="1697050"/>
            <a:ext cx="4175925" cy="19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7a5b2cf91d_3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450" y="1697040"/>
            <a:ext cx="4175946" cy="195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7a5b2cf91d_2_9"/>
          <p:cNvSpPr txBox="1">
            <a:spLocks noGrp="1"/>
          </p:cNvSpPr>
          <p:nvPr>
            <p:ph type="body" idx="1"/>
          </p:nvPr>
        </p:nvSpPr>
        <p:spPr>
          <a:xfrm>
            <a:off x="1267650" y="1017825"/>
            <a:ext cx="66087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Technical Directions</a:t>
            </a:r>
            <a:endParaRPr sz="18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Optimizing battery consumption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Providing more smooth navigation between Activities/Fragments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Product Directions</a:t>
            </a:r>
            <a:endParaRPr sz="18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Add union and chat features to connect with other students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Collaborate with the university for Gamification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More variations of faculty and subjects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Improve features of the gameplay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7" name="Google Shape;357;g17a5b2cf91d_2_9"/>
          <p:cNvSpPr txBox="1">
            <a:spLocks noGrp="1"/>
          </p:cNvSpPr>
          <p:nvPr>
            <p:ph type="ctrTitle"/>
          </p:nvPr>
        </p:nvSpPr>
        <p:spPr>
          <a:xfrm>
            <a:off x="1886326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Future Directions</a:t>
            </a:r>
            <a:endParaRPr/>
          </a:p>
        </p:txBody>
      </p:sp>
      <p:pic>
        <p:nvPicPr>
          <p:cNvPr id="358" name="Google Shape;358;g17a5b2cf91d_2_9"/>
          <p:cNvPicPr preferRelativeResize="0"/>
          <p:nvPr/>
        </p:nvPicPr>
        <p:blipFill rotWithShape="1">
          <a:blip r:embed="rId3">
            <a:alphaModFix/>
          </a:blip>
          <a:srcRect t="159" b="169"/>
          <a:stretch/>
        </p:blipFill>
        <p:spPr>
          <a:xfrm>
            <a:off x="6845875" y="3669125"/>
            <a:ext cx="2003725" cy="13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17a5b2cf91d_16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22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1" name="Google Shape;201;p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2" name="Google Shape;202;p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a5b2cf91d_3_13"/>
          <p:cNvSpPr txBox="1">
            <a:spLocks noGrp="1"/>
          </p:cNvSpPr>
          <p:nvPr>
            <p:ph type="body" idx="1"/>
          </p:nvPr>
        </p:nvSpPr>
        <p:spPr>
          <a:xfrm>
            <a:off x="1267650" y="1017825"/>
            <a:ext cx="66087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Unimelb students are surrounded by lots of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assessments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8" name="Google Shape;208;g17a5b2cf91d_3_13"/>
          <p:cNvSpPr txBox="1">
            <a:spLocks noGrp="1"/>
          </p:cNvSpPr>
          <p:nvPr>
            <p:ph type="ctrTitle"/>
          </p:nvPr>
        </p:nvSpPr>
        <p:spPr>
          <a:xfrm>
            <a:off x="1886326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hlink"/>
                </a:solidFill>
              </a:rPr>
              <a:t>Background and Motivation</a:t>
            </a:r>
            <a:endParaRPr/>
          </a:p>
        </p:txBody>
      </p:sp>
      <p:sp>
        <p:nvSpPr>
          <p:cNvPr id="209" name="Google Shape;209;g17a5b2cf91d_3_13"/>
          <p:cNvSpPr txBox="1"/>
          <p:nvPr/>
        </p:nvSpPr>
        <p:spPr>
          <a:xfrm>
            <a:off x="1267650" y="1870375"/>
            <a:ext cx="583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Students may feel </a:t>
            </a:r>
            <a:r>
              <a:rPr lang="en" sz="1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anxious</a:t>
            </a: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 and </a:t>
            </a:r>
            <a:r>
              <a:rPr lang="en" sz="1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stressful </a:t>
            </a: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because: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7a5b2cf91d_3_13"/>
          <p:cNvSpPr txBox="1"/>
          <p:nvPr/>
        </p:nvSpPr>
        <p:spPr>
          <a:xfrm>
            <a:off x="1267650" y="2547475"/>
            <a:ext cx="5832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-2794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800"/>
              <a:buFont typeface="Nunito Light"/>
              <a:buChar char="■"/>
            </a:pPr>
            <a:r>
              <a:rPr lang="en"/>
              <a:t>Assessments are too hard</a:t>
            </a:r>
            <a:endParaRPr>
              <a:solidFill>
                <a:schemeClr val="dk1"/>
              </a:solidFill>
            </a:endParaRPr>
          </a:p>
          <a:p>
            <a:pPr marL="1371600" lvl="0" indent="-2794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Not confident enough to overcome challenges</a:t>
            </a:r>
            <a:endParaRPr>
              <a:solidFill>
                <a:schemeClr val="dk1"/>
              </a:solidFill>
            </a:endParaRPr>
          </a:p>
          <a:p>
            <a:pPr marL="13716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Do not have a clear understanding of the assessments components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a5b2cf91d_3_42"/>
          <p:cNvSpPr txBox="1">
            <a:spLocks noGrp="1"/>
          </p:cNvSpPr>
          <p:nvPr>
            <p:ph type="body" idx="1"/>
          </p:nvPr>
        </p:nvSpPr>
        <p:spPr>
          <a:xfrm>
            <a:off x="1267650" y="1017825"/>
            <a:ext cx="66087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So we aim to design a game to help students to release the pressure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6" name="Google Shape;216;g17a5b2cf91d_3_42"/>
          <p:cNvSpPr txBox="1">
            <a:spLocks noGrp="1"/>
          </p:cNvSpPr>
          <p:nvPr>
            <p:ph type="ctrTitle"/>
          </p:nvPr>
        </p:nvSpPr>
        <p:spPr>
          <a:xfrm>
            <a:off x="1886326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217" name="Google Shape;217;g17a5b2cf91d_3_42"/>
          <p:cNvSpPr txBox="1">
            <a:spLocks noGrp="1"/>
          </p:cNvSpPr>
          <p:nvPr>
            <p:ph type="body" idx="1"/>
          </p:nvPr>
        </p:nvSpPr>
        <p:spPr>
          <a:xfrm>
            <a:off x="1267650" y="1964025"/>
            <a:ext cx="66087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The goal of the game is to: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8" name="Google Shape;218;g17a5b2cf91d_3_42"/>
          <p:cNvSpPr txBox="1"/>
          <p:nvPr/>
        </p:nvSpPr>
        <p:spPr>
          <a:xfrm>
            <a:off x="1267650" y="2380025"/>
            <a:ext cx="58329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-279400" algn="l" rtl="0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800"/>
              <a:buFont typeface="Nunito Light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Provide Unimelb students with more confidence that they can earn the desired score</a:t>
            </a:r>
            <a:endParaRPr>
              <a:solidFill>
                <a:schemeClr val="dk1"/>
              </a:solidFill>
            </a:endParaRPr>
          </a:p>
          <a:p>
            <a:pPr marL="1371600" lvl="0" indent="-279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Reinforce their understanding of the assessment component in the form of a game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a5b2cf91d_7_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 and Techniques</a:t>
            </a:r>
            <a:endParaRPr/>
          </a:p>
        </p:txBody>
      </p:sp>
      <p:sp>
        <p:nvSpPr>
          <p:cNvPr id="234" name="Google Shape;234;g17a5b2cf91d_7_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5" name="Google Shape;235;g17a5b2cf91d_7_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cxnSp>
        <p:nvCxnSpPr>
          <p:cNvPr id="236" name="Google Shape;236;g17a5b2cf91d_7_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a5b2cf91d_7_0"/>
          <p:cNvSpPr txBox="1">
            <a:spLocks noGrp="1"/>
          </p:cNvSpPr>
          <p:nvPr>
            <p:ph type="body" idx="1"/>
          </p:nvPr>
        </p:nvSpPr>
        <p:spPr>
          <a:xfrm>
            <a:off x="531450" y="1154400"/>
            <a:ext cx="58164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The UI language changes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automatically 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according to the system’s language.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We support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six languages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, including English, German, Chinese, Indonesian, French, and Japanese.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2" name="Google Shape;242;g17a5b2cf91d_7_0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Automatic Language Choosing</a:t>
            </a:r>
            <a:endParaRPr/>
          </a:p>
        </p:txBody>
      </p:sp>
      <p:pic>
        <p:nvPicPr>
          <p:cNvPr id="243" name="Google Shape;243;g17a5b2cf91d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375" y="251113"/>
            <a:ext cx="2374425" cy="46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7a5b2cf91d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375" y="251125"/>
            <a:ext cx="2374425" cy="46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7a5b2cf91d_7_17"/>
          <p:cNvSpPr txBox="1">
            <a:spLocks noGrp="1"/>
          </p:cNvSpPr>
          <p:nvPr>
            <p:ph type="body" idx="1"/>
          </p:nvPr>
        </p:nvSpPr>
        <p:spPr>
          <a:xfrm>
            <a:off x="531450" y="1154400"/>
            <a:ext cx="58164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We use the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light sensor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to detect ambient light.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If the ambient light does NOT match the current light mode configuration in the cell phone, the user can switch the light mode.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0" name="Google Shape;250;g17a5b2cf91d_7_17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Light Mode Switching</a:t>
            </a:r>
            <a:endParaRPr/>
          </a:p>
        </p:txBody>
      </p:sp>
      <p:pic>
        <p:nvPicPr>
          <p:cNvPr id="251" name="Google Shape;251;g17a5b2cf91d_7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375" y="251113"/>
            <a:ext cx="2374425" cy="46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7a5b2cf91d_7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375" y="251125"/>
            <a:ext cx="2374425" cy="46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a5b2cf91d_7_30"/>
          <p:cNvSpPr txBox="1">
            <a:spLocks noGrp="1"/>
          </p:cNvSpPr>
          <p:nvPr>
            <p:ph type="ctrTitle"/>
          </p:nvPr>
        </p:nvSpPr>
        <p:spPr>
          <a:xfrm>
            <a:off x="1964851" y="34137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hlink"/>
                </a:solidFill>
              </a:rPr>
              <a:t>Light Mode Switching</a:t>
            </a:r>
            <a:endParaRPr/>
          </a:p>
        </p:txBody>
      </p:sp>
      <p:pic>
        <p:nvPicPr>
          <p:cNvPr id="258" name="Google Shape;258;g17a5b2cf91d_7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25" y="969925"/>
            <a:ext cx="1961675" cy="39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7a5b2cf91d_7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200" y="975913"/>
            <a:ext cx="1961675" cy="391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7a5b2cf91d_7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6050" y="981913"/>
            <a:ext cx="1961675" cy="39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7a5b2cf91d_7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0200" y="969925"/>
            <a:ext cx="1961675" cy="39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753</Words>
  <Application>Microsoft Office PowerPoint</Application>
  <PresentationFormat>全屏显示(16:9)</PresentationFormat>
  <Paragraphs>117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Roboto Condensed</vt:lpstr>
      <vt:lpstr>Arial</vt:lpstr>
      <vt:lpstr>Fira Sans Extra Condensed Medium</vt:lpstr>
      <vt:lpstr>Exo 2 Light</vt:lpstr>
      <vt:lpstr>Nunito Light</vt:lpstr>
      <vt:lpstr>Roboto Condensed Light</vt:lpstr>
      <vt:lpstr>Exo 2</vt:lpstr>
      <vt:lpstr>Tech Newsletter XL by Slidesgo</vt:lpstr>
      <vt:lpstr>Android Game Unimelb H1 Hopper</vt:lpstr>
      <vt:lpstr>Table of contents</vt:lpstr>
      <vt:lpstr>Introduction</vt:lpstr>
      <vt:lpstr>Background and Motivation</vt:lpstr>
      <vt:lpstr>The Goal</vt:lpstr>
      <vt:lpstr>Demo and Techniques</vt:lpstr>
      <vt:lpstr>Automatic Language Choosing</vt:lpstr>
      <vt:lpstr>Light Mode Switching</vt:lpstr>
      <vt:lpstr>Light Mode Switching</vt:lpstr>
      <vt:lpstr>Firebase</vt:lpstr>
      <vt:lpstr>Sign Up</vt:lpstr>
      <vt:lpstr>Sign In</vt:lpstr>
      <vt:lpstr>Game Playing</vt:lpstr>
      <vt:lpstr>Game Playing</vt:lpstr>
      <vt:lpstr>Monsters in Game</vt:lpstr>
      <vt:lpstr>Score</vt:lpstr>
      <vt:lpstr>Game Tools</vt:lpstr>
      <vt:lpstr>Select Levels</vt:lpstr>
      <vt:lpstr>Improvements Adaptable</vt:lpstr>
      <vt:lpstr>Play Directly</vt:lpstr>
      <vt:lpstr>Evaluations and  Future Directions</vt:lpstr>
      <vt:lpstr>Survey</vt:lpstr>
      <vt:lpstr>Future Directions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Game Unimelb H1 Hopper</dc:title>
  <dc:creator>H</dc:creator>
  <cp:lastModifiedBy>Runzhe HUA</cp:lastModifiedBy>
  <cp:revision>1</cp:revision>
  <dcterms:modified xsi:type="dcterms:W3CDTF">2022-11-01T14:35:04Z</dcterms:modified>
</cp:coreProperties>
</file>